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  <p:sldMasterId id="2147483781" r:id="rId2"/>
  </p:sldMasterIdLst>
  <p:notesMasterIdLst>
    <p:notesMasterId r:id="rId50"/>
  </p:notesMasterIdLst>
  <p:handoutMasterIdLst>
    <p:handoutMasterId r:id="rId51"/>
  </p:handoutMasterIdLst>
  <p:sldIdLst>
    <p:sldId id="794" r:id="rId3"/>
    <p:sldId id="756" r:id="rId4"/>
    <p:sldId id="799" r:id="rId5"/>
    <p:sldId id="881" r:id="rId6"/>
    <p:sldId id="841" r:id="rId7"/>
    <p:sldId id="835" r:id="rId8"/>
    <p:sldId id="836" r:id="rId9"/>
    <p:sldId id="837" r:id="rId10"/>
    <p:sldId id="840" r:id="rId11"/>
    <p:sldId id="823" r:id="rId12"/>
    <p:sldId id="882" r:id="rId13"/>
    <p:sldId id="838" r:id="rId14"/>
    <p:sldId id="792" r:id="rId15"/>
    <p:sldId id="796" r:id="rId16"/>
    <p:sldId id="797" r:id="rId17"/>
    <p:sldId id="825" r:id="rId18"/>
    <p:sldId id="798" r:id="rId19"/>
    <p:sldId id="826" r:id="rId20"/>
    <p:sldId id="800" r:id="rId21"/>
    <p:sldId id="880" r:id="rId22"/>
    <p:sldId id="883" r:id="rId23"/>
    <p:sldId id="884" r:id="rId24"/>
    <p:sldId id="808" r:id="rId25"/>
    <p:sldId id="810" r:id="rId26"/>
    <p:sldId id="775" r:id="rId27"/>
    <p:sldId id="776" r:id="rId28"/>
    <p:sldId id="827" r:id="rId29"/>
    <p:sldId id="828" r:id="rId30"/>
    <p:sldId id="829" r:id="rId31"/>
    <p:sldId id="777" r:id="rId32"/>
    <p:sldId id="778" r:id="rId33"/>
    <p:sldId id="779" r:id="rId34"/>
    <p:sldId id="780" r:id="rId35"/>
    <p:sldId id="830" r:id="rId36"/>
    <p:sldId id="842" r:id="rId37"/>
    <p:sldId id="807" r:id="rId38"/>
    <p:sldId id="782" r:id="rId39"/>
    <p:sldId id="783" r:id="rId40"/>
    <p:sldId id="784" r:id="rId41"/>
    <p:sldId id="785" r:id="rId42"/>
    <p:sldId id="885" r:id="rId43"/>
    <p:sldId id="809" r:id="rId44"/>
    <p:sldId id="787" r:id="rId45"/>
    <p:sldId id="788" r:id="rId46"/>
    <p:sldId id="786" r:id="rId47"/>
    <p:sldId id="845" r:id="rId48"/>
    <p:sldId id="811" r:id="rId49"/>
  </p:sldIdLst>
  <p:sldSz cx="12192000" cy="6858000"/>
  <p:notesSz cx="7099300" cy="10234613"/>
  <p:custDataLst>
    <p:tags r:id="rId5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CCECFF"/>
    <a:srgbClr val="3333FF"/>
    <a:srgbClr val="FFFF00"/>
    <a:srgbClr val="FF3300"/>
    <a:srgbClr val="CC00CC"/>
    <a:srgbClr val="FFCC00"/>
    <a:srgbClr val="FF9999"/>
    <a:srgbClr val="CC0000"/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0" autoAdjust="0"/>
    <p:restoredTop sz="94547" autoAdjust="0"/>
  </p:normalViewPr>
  <p:slideViewPr>
    <p:cSldViewPr>
      <p:cViewPr varScale="1">
        <p:scale>
          <a:sx n="144" d="100"/>
          <a:sy n="144" d="100"/>
        </p:scale>
        <p:origin x="224" y="18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7BAD947-BB31-456D-A2F8-2D0CBCE72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1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88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39" y="4861781"/>
            <a:ext cx="5678824" cy="460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88" y="9721868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07A86CA3-876B-4777-9BC7-218EB90757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1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56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10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10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44AFB6-BBB0-4A1F-B30B-98094C83B3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43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Ofc you can figure out how well </a:t>
            </a:r>
            <a:r>
              <a:rPr lang="en-US" dirty="0" err="1"/>
              <a:t>youre</a:t>
            </a:r>
            <a:r>
              <a:rPr lang="en-US" dirty="0"/>
              <a:t> doing; but q learning tells you how well optimal actions are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24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might</a:t>
            </a:r>
            <a:r>
              <a:rPr lang="en-US" baseline="0" dirty="0"/>
              <a:t> be missing out on your favorite restaurant till end of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50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 eventually learn the right thing but</a:t>
            </a:r>
            <a:r>
              <a:rPr lang="en-US" baseline="0" dirty="0"/>
              <a:t> still thrash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2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Optimism in the face of uncertainty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2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8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 when you run into ghosts you can figure out ghosts are bad; dots are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2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EFBD2-A148-48AD-9D47-CD4286BBDC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43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12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407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19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421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63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4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A4B49-A051-4FAA-9AEC-835F91AA8D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59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EB40C-E905-43FA-A787-E5AE665DFB4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024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B6014-538B-4104-B2A7-56E8D9CAEB1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99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7AC01-D2CB-4540-93D1-D7C3B9A542A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C4967-531B-45F1-B9E5-EE8E1016A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EB04B-40E3-4769-81A4-173CB0767A2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0E7C30-ADED-4EC1-A9AA-3F7255F756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927E0-E593-4C6F-8C86-8B3BC09663A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68602E-2215-4921-BE3E-EDA24D8B5B3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055ADB-135F-4CEB-998C-ADFAC69A3EE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067BA683-6345-485C-9433-128238328C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0.xml"/><Relationship Id="rId7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5.xml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tags" Target="../tags/tag17.xml"/><Relationship Id="rId10" Type="http://schemas.openxmlformats.org/officeDocument/2006/relationships/image" Target="../media/image33.png"/><Relationship Id="rId4" Type="http://schemas.openxmlformats.org/officeDocument/2006/relationships/tags" Target="../tags/tag16.xml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image" Target="../media/image37.png"/><Relationship Id="rId26" Type="http://schemas.openxmlformats.org/officeDocument/2006/relationships/image" Target="../media/image26.png"/><Relationship Id="rId3" Type="http://schemas.openxmlformats.org/officeDocument/2006/relationships/tags" Target="../tags/tag20.xml"/><Relationship Id="rId21" Type="http://schemas.openxmlformats.org/officeDocument/2006/relationships/image" Target="../media/image40.png"/><Relationship Id="rId34" Type="http://schemas.openxmlformats.org/officeDocument/2006/relationships/image" Target="../media/image49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image" Target="../media/image36.png"/><Relationship Id="rId25" Type="http://schemas.openxmlformats.org/officeDocument/2006/relationships/image" Target="../media/image25.png"/><Relationship Id="rId33" Type="http://schemas.openxmlformats.org/officeDocument/2006/relationships/image" Target="../media/image48.png"/><Relationship Id="rId2" Type="http://schemas.openxmlformats.org/officeDocument/2006/relationships/tags" Target="../tags/tag19.xml"/><Relationship Id="rId16" Type="http://schemas.openxmlformats.org/officeDocument/2006/relationships/notesSlide" Target="../notesSlides/notesSlide9.xml"/><Relationship Id="rId20" Type="http://schemas.openxmlformats.org/officeDocument/2006/relationships/image" Target="../media/image39.png"/><Relationship Id="rId29" Type="http://schemas.openxmlformats.org/officeDocument/2006/relationships/image" Target="../media/image44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5" Type="http://schemas.openxmlformats.org/officeDocument/2006/relationships/tags" Target="../tags/tag2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42.png"/><Relationship Id="rId28" Type="http://schemas.openxmlformats.org/officeDocument/2006/relationships/image" Target="../media/image28.png"/><Relationship Id="rId10" Type="http://schemas.openxmlformats.org/officeDocument/2006/relationships/tags" Target="../tags/tag27.xml"/><Relationship Id="rId19" Type="http://schemas.openxmlformats.org/officeDocument/2006/relationships/image" Target="../media/image38.png"/><Relationship Id="rId31" Type="http://schemas.openxmlformats.org/officeDocument/2006/relationships/image" Target="../media/image46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41.png"/><Relationship Id="rId27" Type="http://schemas.openxmlformats.org/officeDocument/2006/relationships/image" Target="../media/image27.png"/><Relationship Id="rId30" Type="http://schemas.openxmlformats.org/officeDocument/2006/relationships/image" Target="../media/image45.png"/><Relationship Id="rId8" Type="http://schemas.openxmlformats.org/officeDocument/2006/relationships/tags" Target="../tags/tag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34.xml"/><Relationship Id="rId7" Type="http://schemas.openxmlformats.org/officeDocument/2006/relationships/image" Target="../media/image5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54.png"/><Relationship Id="rId4" Type="http://schemas.openxmlformats.org/officeDocument/2006/relationships/tags" Target="../tags/tag35.xml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38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59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58.png"/><Relationship Id="rId5" Type="http://schemas.openxmlformats.org/officeDocument/2006/relationships/tags" Target="../tags/tag40.xml"/><Relationship Id="rId10" Type="http://schemas.openxmlformats.org/officeDocument/2006/relationships/image" Target="../media/image57.png"/><Relationship Id="rId4" Type="http://schemas.openxmlformats.org/officeDocument/2006/relationships/tags" Target="../tags/tag39.xml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43.xml"/><Relationship Id="rId7" Type="http://schemas.openxmlformats.org/officeDocument/2006/relationships/image" Target="../media/image6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4" Type="http://schemas.openxmlformats.org/officeDocument/2006/relationships/tags" Target="../tags/tag44.xml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tags" Target="../tags/tag7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1600200"/>
            <a:ext cx="4997888" cy="420311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  <a:effectLst/>
        </p:spPr>
        <p:txBody>
          <a:bodyPr/>
          <a:lstStyle/>
          <a:p>
            <a:pPr eaLnBrk="1" hangingPunct="1"/>
            <a:r>
              <a:rPr lang="en-US" sz="3600" dirty="0"/>
              <a:t>Reinforcement Learning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Palatino" pitchFamily="2" charset="77"/>
                <a:ea typeface="Palatino" pitchFamily="2" charset="77"/>
                <a:cs typeface="Calibri"/>
              </a:rPr>
              <a:t>Instructor: Pieter </a:t>
            </a:r>
            <a:r>
              <a:rPr lang="en-US" sz="2400" dirty="0" err="1">
                <a:latin typeface="Palatino" pitchFamily="2" charset="77"/>
                <a:ea typeface="Palatino" pitchFamily="2" charset="77"/>
                <a:cs typeface="Calibri"/>
              </a:rPr>
              <a:t>Abbeel</a:t>
            </a:r>
            <a:r>
              <a:rPr lang="en-US" sz="2400" dirty="0">
                <a:latin typeface="Palatino" pitchFamily="2" charset="77"/>
                <a:ea typeface="Palatino" pitchFamily="2" charset="77"/>
                <a:cs typeface="Calibri"/>
              </a:rPr>
              <a:t>,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Palatino" pitchFamily="2" charset="77"/>
                <a:ea typeface="Palatino" pitchFamily="2" charset="77"/>
                <a:cs typeface="Calibri"/>
              </a:rPr>
              <a:t>[These slides were created by Dan Klein, Pieter </a:t>
            </a:r>
            <a:r>
              <a:rPr lang="en-US" sz="1400" dirty="0" err="1">
                <a:latin typeface="Palatino" pitchFamily="2" charset="77"/>
                <a:ea typeface="Palatino" pitchFamily="2" charset="77"/>
                <a:cs typeface="Calibri"/>
              </a:rPr>
              <a:t>Abbeel</a:t>
            </a:r>
            <a:r>
              <a:rPr lang="en-US" sz="1400" dirty="0">
                <a:latin typeface="Palatino" pitchFamily="2" charset="77"/>
                <a:ea typeface="Palatino" pitchFamily="2" charset="77"/>
                <a:cs typeface="Calibri"/>
              </a:rPr>
              <a:t>, and Anca </a:t>
            </a:r>
            <a:r>
              <a:rPr lang="en-US" sz="1400" dirty="0" err="1">
                <a:latin typeface="Palatino" pitchFamily="2" charset="77"/>
                <a:ea typeface="Palatino" pitchFamily="2" charset="77"/>
                <a:cs typeface="Calibri"/>
              </a:rPr>
              <a:t>Dragan</a:t>
            </a:r>
            <a:r>
              <a:rPr lang="en-US" sz="1400" dirty="0">
                <a:latin typeface="Palatino" pitchFamily="2" charset="77"/>
                <a:ea typeface="Palatino" pitchFamily="2" charset="77"/>
                <a:cs typeface="Calibri"/>
              </a:rPr>
              <a:t>. http://</a:t>
            </a:r>
            <a:r>
              <a:rPr lang="en-US" sz="1400" dirty="0" err="1">
                <a:latin typeface="Palatino" pitchFamily="2" charset="77"/>
                <a:ea typeface="Palatino" pitchFamily="2" charset="77"/>
                <a:cs typeface="Calibri"/>
              </a:rPr>
              <a:t>ai.berkeley.edu</a:t>
            </a:r>
            <a:r>
              <a:rPr lang="en-US" sz="1400" dirty="0">
                <a:latin typeface="Palatino" pitchFamily="2" charset="77"/>
                <a:ea typeface="Palatino" pitchFamily="2" charset="77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Manual Exploration – Bridge Grid </a:t>
            </a:r>
          </a:p>
        </p:txBody>
      </p:sp>
      <p:pic>
        <p:nvPicPr>
          <p:cNvPr id="5" name="Qlearning--manual exploration--bridge 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894" y="1142999"/>
            <a:ext cx="8304213" cy="5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951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821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488668"/>
            <a:ext cx="6324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epsilon-greedy -- crawler (L10D3)]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Epsilon-Greedy – Crawler </a:t>
            </a:r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lvl="1">
              <a:buNone/>
            </a:pPr>
            <a:endParaRPr lang="en-US" sz="2400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4436" y="1219200"/>
            <a:ext cx="4097563" cy="2971800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5638800" y="4267200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5618" y="54226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53480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Modified Q-Update: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7384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Regular Q-Update: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(L10D4)]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Exploration Function – Crawler </a:t>
            </a:r>
          </a:p>
        </p:txBody>
      </p:sp>
      <p:pic>
        <p:nvPicPr>
          <p:cNvPr id="3" name="Qlearning--exploration function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4927600" cy="4729164"/>
          </a:xfrm>
        </p:spPr>
        <p:txBody>
          <a:bodyPr/>
          <a:lstStyle/>
          <a:p>
            <a:r>
              <a:rPr lang="en-US" sz="2200" dirty="0"/>
              <a:t>Even if you learn the optimal policy, you still make mistakes along the way!</a:t>
            </a:r>
          </a:p>
          <a:p>
            <a:r>
              <a:rPr lang="en-US" sz="2200" dirty="0"/>
              <a:t>Regret is a measure of your total mistake cost: the difference between your (expected) rewards, including youthful </a:t>
            </a:r>
            <a:r>
              <a:rPr lang="en-US" sz="2200" dirty="0" err="1"/>
              <a:t>suboptimality</a:t>
            </a:r>
            <a:r>
              <a:rPr lang="en-US" sz="2200" dirty="0"/>
              <a:t>, and optimal (expected) rewards</a:t>
            </a:r>
          </a:p>
          <a:p>
            <a:r>
              <a:rPr lang="en-US" sz="2200" dirty="0"/>
              <a:t>Minimizing regret goes beyond learning to be optimal – it requires optimally learning to be optimal</a:t>
            </a:r>
          </a:p>
          <a:p>
            <a:r>
              <a:rPr lang="en-US" sz="2200" dirty="0"/>
              <a:t>Example: random exploration and exploration functions both end up optimal, but random exploration has higher regret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758" y="1447800"/>
            <a:ext cx="6889574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We still assume an MDP: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states 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model T(s, a, s’) = P(s’ | s, a)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reward function R(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/>
              <a:t>Still looking for a policy </a:t>
            </a:r>
            <a:r>
              <a:rPr lang="en-US" sz="28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Big idea: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420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16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16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18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891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16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16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</a:t>
            </a:r>
          </a:p>
          <a:p>
            <a:r>
              <a:rPr lang="en-US" sz="22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Approximate Reinforcement Learning (= to handle large state spaces)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Approximate Q-Learning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Policy Search  </a:t>
            </a:r>
          </a:p>
          <a:p>
            <a:pPr lvl="1"/>
            <a:endParaRPr lang="en-US" sz="18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070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5613" y="1314450"/>
            <a:ext cx="6229350" cy="52387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000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343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5105400" y="6096000"/>
            <a:ext cx="7086600" cy="8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watch all (L11D4)]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silent train (L11D6)] 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tricky – watch all (L11D5)]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  <p:extLst>
      <p:ext uri="{BB962C8B-B14F-4D97-AF65-F5344CB8AC3E}">
        <p14:creationId xmlns:p14="http://schemas.microsoft.com/office/powerpoint/2010/main" val="21329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Watch All</a:t>
            </a:r>
          </a:p>
        </p:txBody>
      </p:sp>
      <p:pic>
        <p:nvPicPr>
          <p:cNvPr id="5" name="Qlearning--pacman--tin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7544" y="1143000"/>
            <a:ext cx="8316913" cy="51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Tiny – Silent Train</a:t>
            </a:r>
          </a:p>
        </p:txBody>
      </p:sp>
      <p:pic>
        <p:nvPicPr>
          <p:cNvPr id="3" name="Qlearning--pacman--tiny--silent tra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1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Q-Learning </a:t>
            </a:r>
            <a:r>
              <a:rPr lang="en-US" sz="4000" dirty="0" err="1"/>
              <a:t>Pacman</a:t>
            </a:r>
            <a:r>
              <a:rPr lang="en-US" sz="4000" dirty="0"/>
              <a:t> – Tricky – Watch All</a:t>
            </a:r>
          </a:p>
        </p:txBody>
      </p:sp>
      <p:pic>
        <p:nvPicPr>
          <p:cNvPr id="3" name="Qlearning--pacman--trick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0240" y="1143000"/>
            <a:ext cx="8351520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4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The Story So Far: MDPs and RL</a:t>
            </a:r>
          </a:p>
        </p:txBody>
      </p:sp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533400" y="1219200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Known MDP: Offline Solution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3400" y="1742420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0400" y="1914942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	Value / policy iteration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3810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Model-Based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3400" y="4409420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248400" y="388620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Model-Free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00800" y="4419600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6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VI/PI on approx. MDP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77000" y="4581942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Q-learning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Value Learning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597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04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12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53600" y="632460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 (L11D8)]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Approximate Q-Learning --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DeepMind</a:t>
            </a:r>
            <a:r>
              <a:rPr lang="en-US" dirty="0"/>
              <a:t> Atari (</a:t>
            </a:r>
            <a:r>
              <a:rPr lang="de-DE" dirty="0"/>
              <a:t>©</a:t>
            </a:r>
            <a:r>
              <a:rPr lang="de-DE" dirty="0" err="1"/>
              <a:t>Two</a:t>
            </a:r>
            <a:r>
              <a:rPr lang="de-DE" dirty="0"/>
              <a:t> Minute Lectures) </a:t>
            </a:r>
            <a:r>
              <a:rPr lang="de-DE" dirty="0" err="1"/>
              <a:t>approximate</a:t>
            </a:r>
            <a:r>
              <a:rPr lang="de-DE" dirty="0"/>
              <a:t> Q-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nets</a:t>
            </a:r>
            <a:endParaRPr lang="en-US" dirty="0"/>
          </a:p>
        </p:txBody>
      </p:sp>
      <p:pic>
        <p:nvPicPr>
          <p:cNvPr id="5" name="Google DeepMind's Deep Q-learning playing Atari Breakou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4650" y="1397000"/>
            <a:ext cx="3822700" cy="47291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2870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126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7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10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89350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2243137" y="1295400"/>
            <a:ext cx="7537450" cy="51276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2243137" y="6423025"/>
            <a:ext cx="7537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V="1">
            <a:off x="2243137" y="1295400"/>
            <a:ext cx="1588" cy="5127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22431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22415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29940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Rectangle 9"/>
          <p:cNvSpPr>
            <a:spLocks noChangeArrowheads="1"/>
          </p:cNvSpPr>
          <p:nvPr/>
        </p:nvSpPr>
        <p:spPr bwMode="auto">
          <a:xfrm>
            <a:off x="29924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</a:t>
            </a:r>
            <a:endParaRPr lang="en-US" sz="2400">
              <a:cs typeface="Arial" charset="0"/>
            </a:endParaRPr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37433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37417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</a:t>
            </a:r>
            <a:endParaRPr lang="en-US" sz="2400">
              <a:cs typeface="Arial" charset="0"/>
            </a:endParaRPr>
          </a:p>
        </p:txBody>
      </p:sp>
      <p:sp>
        <p:nvSpPr>
          <p:cNvPr id="22539" name="Line 12"/>
          <p:cNvSpPr>
            <a:spLocks noChangeShapeType="1"/>
          </p:cNvSpPr>
          <p:nvPr/>
        </p:nvSpPr>
        <p:spPr bwMode="auto">
          <a:xfrm flipV="1">
            <a:off x="45021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4500562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6</a:t>
            </a:r>
            <a:endParaRPr lang="en-US" sz="2400">
              <a:cs typeface="Arial" charset="0"/>
            </a:endParaRP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52530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5"/>
          <p:cNvSpPr>
            <a:spLocks noChangeArrowheads="1"/>
          </p:cNvSpPr>
          <p:nvPr/>
        </p:nvSpPr>
        <p:spPr bwMode="auto">
          <a:xfrm>
            <a:off x="52514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8</a:t>
            </a:r>
            <a:endParaRPr lang="en-US" sz="2400">
              <a:cs typeface="Arial" charset="0"/>
            </a:endParaRPr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V="1">
            <a:off x="60118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59705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10</a:t>
            </a:r>
            <a:endParaRPr lang="en-US" sz="2400">
              <a:cs typeface="Arial" charset="0"/>
            </a:endParaRPr>
          </a:p>
        </p:txBody>
      </p:sp>
      <p:sp>
        <p:nvSpPr>
          <p:cNvPr id="22545" name="Line 18"/>
          <p:cNvSpPr>
            <a:spLocks noChangeShapeType="1"/>
          </p:cNvSpPr>
          <p:nvPr/>
        </p:nvSpPr>
        <p:spPr bwMode="auto">
          <a:xfrm flipV="1">
            <a:off x="67627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67214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12</a:t>
            </a:r>
            <a:endParaRPr lang="en-US" sz="2400">
              <a:cs typeface="Arial" charset="0"/>
            </a:endParaRPr>
          </a:p>
        </p:txBody>
      </p:sp>
      <p:sp>
        <p:nvSpPr>
          <p:cNvPr id="22547" name="Line 20"/>
          <p:cNvSpPr>
            <a:spLocks noChangeShapeType="1"/>
          </p:cNvSpPr>
          <p:nvPr/>
        </p:nvSpPr>
        <p:spPr bwMode="auto">
          <a:xfrm flipV="1">
            <a:off x="75120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8" name="Rectangle 21"/>
          <p:cNvSpPr>
            <a:spLocks noChangeArrowheads="1"/>
          </p:cNvSpPr>
          <p:nvPr/>
        </p:nvSpPr>
        <p:spPr bwMode="auto">
          <a:xfrm>
            <a:off x="74707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14</a:t>
            </a:r>
            <a:endParaRPr lang="en-US" sz="2400">
              <a:cs typeface="Arial" charset="0"/>
            </a:endParaRPr>
          </a:p>
        </p:txBody>
      </p:sp>
      <p:sp>
        <p:nvSpPr>
          <p:cNvPr id="22549" name="Line 22"/>
          <p:cNvSpPr>
            <a:spLocks noChangeShapeType="1"/>
          </p:cNvSpPr>
          <p:nvPr/>
        </p:nvSpPr>
        <p:spPr bwMode="auto">
          <a:xfrm flipV="1">
            <a:off x="827087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Rectangle 23"/>
          <p:cNvSpPr>
            <a:spLocks noChangeArrowheads="1"/>
          </p:cNvSpPr>
          <p:nvPr/>
        </p:nvSpPr>
        <p:spPr bwMode="auto">
          <a:xfrm>
            <a:off x="8229600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16</a:t>
            </a:r>
            <a:endParaRPr lang="en-US" sz="2400">
              <a:cs typeface="Arial" charset="0"/>
            </a:endParaRPr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V="1">
            <a:off x="90217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Rectangle 25"/>
          <p:cNvSpPr>
            <a:spLocks noChangeArrowheads="1"/>
          </p:cNvSpPr>
          <p:nvPr/>
        </p:nvSpPr>
        <p:spPr bwMode="auto">
          <a:xfrm>
            <a:off x="89804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18</a:t>
            </a:r>
            <a:endParaRPr lang="en-US" sz="2400">
              <a:cs typeface="Arial" charset="0"/>
            </a:endParaRPr>
          </a:p>
        </p:txBody>
      </p:sp>
      <p:sp>
        <p:nvSpPr>
          <p:cNvPr id="22553" name="Line 26"/>
          <p:cNvSpPr>
            <a:spLocks noChangeShapeType="1"/>
          </p:cNvSpPr>
          <p:nvPr/>
        </p:nvSpPr>
        <p:spPr bwMode="auto">
          <a:xfrm flipV="1">
            <a:off x="978058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9739312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2555" name="Line 28"/>
          <p:cNvSpPr>
            <a:spLocks noChangeShapeType="1"/>
          </p:cNvSpPr>
          <p:nvPr/>
        </p:nvSpPr>
        <p:spPr bwMode="auto">
          <a:xfrm>
            <a:off x="2243137" y="6423025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2057400" y="6346825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-15</a:t>
            </a:r>
            <a:endParaRPr lang="en-US" sz="2400">
              <a:cs typeface="Arial" charset="0"/>
            </a:endParaRPr>
          </a:p>
        </p:txBody>
      </p:sp>
      <p:sp>
        <p:nvSpPr>
          <p:cNvPr id="22557" name="Line 30"/>
          <p:cNvSpPr>
            <a:spLocks noChangeShapeType="1"/>
          </p:cNvSpPr>
          <p:nvPr/>
        </p:nvSpPr>
        <p:spPr bwMode="auto">
          <a:xfrm>
            <a:off x="2243137" y="58531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2057400" y="5776913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-10</a:t>
            </a:r>
            <a:endParaRPr lang="en-US" sz="2400">
              <a:cs typeface="Arial" charset="0"/>
            </a:endParaRPr>
          </a:p>
        </p:txBody>
      </p:sp>
      <p:sp>
        <p:nvSpPr>
          <p:cNvPr id="22559" name="Line 32"/>
          <p:cNvSpPr>
            <a:spLocks noChangeShapeType="1"/>
          </p:cNvSpPr>
          <p:nvPr/>
        </p:nvSpPr>
        <p:spPr bwMode="auto">
          <a:xfrm>
            <a:off x="2243137" y="52816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2125662" y="5205413"/>
            <a:ext cx="1127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-5</a:t>
            </a:r>
            <a:endParaRPr lang="en-US" sz="2400">
              <a:cs typeface="Arial" charset="0"/>
            </a:endParaRPr>
          </a:p>
        </p:txBody>
      </p:sp>
      <p:sp>
        <p:nvSpPr>
          <p:cNvPr id="22561" name="Line 34"/>
          <p:cNvSpPr>
            <a:spLocks noChangeShapeType="1"/>
          </p:cNvSpPr>
          <p:nvPr/>
        </p:nvSpPr>
        <p:spPr bwMode="auto">
          <a:xfrm>
            <a:off x="2243137" y="4711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2165350" y="46355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2563" name="Line 36"/>
          <p:cNvSpPr>
            <a:spLocks noChangeShapeType="1"/>
          </p:cNvSpPr>
          <p:nvPr/>
        </p:nvSpPr>
        <p:spPr bwMode="auto">
          <a:xfrm>
            <a:off x="2243137" y="41402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Rectangle 37"/>
          <p:cNvSpPr>
            <a:spLocks noChangeArrowheads="1"/>
          </p:cNvSpPr>
          <p:nvPr/>
        </p:nvSpPr>
        <p:spPr bwMode="auto">
          <a:xfrm>
            <a:off x="2165350" y="40640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5</a:t>
            </a:r>
            <a:endParaRPr lang="en-US" sz="2400">
              <a:cs typeface="Arial" charset="0"/>
            </a:endParaRPr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2243137" y="3568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Rectangle 39"/>
          <p:cNvSpPr>
            <a:spLocks noChangeArrowheads="1"/>
          </p:cNvSpPr>
          <p:nvPr/>
        </p:nvSpPr>
        <p:spPr bwMode="auto">
          <a:xfrm>
            <a:off x="2098675" y="3492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10</a:t>
            </a:r>
            <a:endParaRPr lang="en-US" sz="2400">
              <a:cs typeface="Arial" charset="0"/>
            </a:endParaRPr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2243137" y="2998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Rectangle 41"/>
          <p:cNvSpPr>
            <a:spLocks noChangeArrowheads="1"/>
          </p:cNvSpPr>
          <p:nvPr/>
        </p:nvSpPr>
        <p:spPr bwMode="auto">
          <a:xfrm>
            <a:off x="2098675" y="2922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15</a:t>
            </a:r>
            <a:endParaRPr lang="en-US" sz="2400">
              <a:cs typeface="Arial" charset="0"/>
            </a:endParaRPr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>
            <a:off x="2243137" y="24272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Rectangle 43"/>
          <p:cNvSpPr>
            <a:spLocks noChangeArrowheads="1"/>
          </p:cNvSpPr>
          <p:nvPr/>
        </p:nvSpPr>
        <p:spPr bwMode="auto">
          <a:xfrm>
            <a:off x="2098675" y="23510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>
            <a:off x="2243137" y="1855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2" name="Rectangle 45"/>
          <p:cNvSpPr>
            <a:spLocks noChangeArrowheads="1"/>
          </p:cNvSpPr>
          <p:nvPr/>
        </p:nvSpPr>
        <p:spPr bwMode="auto">
          <a:xfrm>
            <a:off x="2098675" y="1779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25</a:t>
            </a:r>
            <a:endParaRPr lang="en-US" sz="2400">
              <a:cs typeface="Arial" charset="0"/>
            </a:endParaRPr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2243137" y="12954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4" name="Rectangle 47"/>
          <p:cNvSpPr>
            <a:spLocks noChangeArrowheads="1"/>
          </p:cNvSpPr>
          <p:nvPr/>
        </p:nvSpPr>
        <p:spPr bwMode="auto">
          <a:xfrm>
            <a:off x="2098675" y="12192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30</a:t>
            </a:r>
            <a:endParaRPr lang="en-US" sz="2400">
              <a:cs typeface="Arial" charset="0"/>
            </a:endParaRPr>
          </a:p>
        </p:txBody>
      </p:sp>
      <p:sp>
        <p:nvSpPr>
          <p:cNvPr id="22575" name="Oval 48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6" name="Oval 49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7" name="Oval 50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8" name="Oval 51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9" name="Oval 52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0" name="Oval 53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1" name="Oval 54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2" name="Oval 55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3" name="Oval 56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4" name="Oval 57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5" name="Oval 58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6" name="Oval 59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7" name="Oval 60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8" name="Oval 61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9" name="Oval 62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0" name="Oval 63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1" name="Oval 64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2" name="Oval 65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3" name="Oval 66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4" name="Oval 67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8" name="Oval 71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9" name="Oval 72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0" name="Oval 73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1" name="Oval 74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2" name="Oval 75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3" name="Oval 76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4" name="Oval 77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5" name="Oval 78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6" name="Oval 79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7" name="Oval 80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8" name="Oval 81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9" name="Oval 82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0" name="Oval 83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1" name="Oval 84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2" name="Oval 85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3" name="Oval 86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4" name="Oval 87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88"/>
          <p:cNvSpPr>
            <a:spLocks/>
          </p:cNvSpPr>
          <p:nvPr/>
        </p:nvSpPr>
        <p:spPr bwMode="auto">
          <a:xfrm>
            <a:off x="2613025" y="1827213"/>
            <a:ext cx="4784725" cy="3721100"/>
          </a:xfrm>
          <a:custGeom>
            <a:avLst/>
            <a:gdLst>
              <a:gd name="T0" fmla="*/ 2147483647 w 3014"/>
              <a:gd name="T1" fmla="*/ 2147483647 h 2344"/>
              <a:gd name="T2" fmla="*/ 2147483647 w 3014"/>
              <a:gd name="T3" fmla="*/ 2147483647 h 2344"/>
              <a:gd name="T4" fmla="*/ 2147483647 w 3014"/>
              <a:gd name="T5" fmla="*/ 2147483647 h 2344"/>
              <a:gd name="T6" fmla="*/ 2147483647 w 3014"/>
              <a:gd name="T7" fmla="*/ 2147483647 h 2344"/>
              <a:gd name="T8" fmla="*/ 2147483647 w 3014"/>
              <a:gd name="T9" fmla="*/ 2147483647 h 2344"/>
              <a:gd name="T10" fmla="*/ 2147483647 w 3014"/>
              <a:gd name="T11" fmla="*/ 2147483647 h 2344"/>
              <a:gd name="T12" fmla="*/ 2147483647 w 3014"/>
              <a:gd name="T13" fmla="*/ 2147483647 h 2344"/>
              <a:gd name="T14" fmla="*/ 2147483647 w 3014"/>
              <a:gd name="T15" fmla="*/ 2147483647 h 2344"/>
              <a:gd name="T16" fmla="*/ 2147483647 w 3014"/>
              <a:gd name="T17" fmla="*/ 2147483647 h 2344"/>
              <a:gd name="T18" fmla="*/ 2147483647 w 3014"/>
              <a:gd name="T19" fmla="*/ 2147483647 h 2344"/>
              <a:gd name="T20" fmla="*/ 2147483647 w 3014"/>
              <a:gd name="T21" fmla="*/ 2147483647 h 2344"/>
              <a:gd name="T22" fmla="*/ 2147483647 w 3014"/>
              <a:gd name="T23" fmla="*/ 2147483647 h 2344"/>
              <a:gd name="T24" fmla="*/ 2147483647 w 3014"/>
              <a:gd name="T25" fmla="*/ 2147483647 h 2344"/>
              <a:gd name="T26" fmla="*/ 2147483647 w 3014"/>
              <a:gd name="T27" fmla="*/ 2147483647 h 2344"/>
              <a:gd name="T28" fmla="*/ 2147483647 w 3014"/>
              <a:gd name="T29" fmla="*/ 2147483647 h 2344"/>
              <a:gd name="T30" fmla="*/ 2147483647 w 3014"/>
              <a:gd name="T31" fmla="*/ 2147483647 h 2344"/>
              <a:gd name="T32" fmla="*/ 2147483647 w 3014"/>
              <a:gd name="T33" fmla="*/ 2147483647 h 2344"/>
              <a:gd name="T34" fmla="*/ 2147483647 w 3014"/>
              <a:gd name="T35" fmla="*/ 2147483647 h 2344"/>
              <a:gd name="T36" fmla="*/ 2147483647 w 3014"/>
              <a:gd name="T37" fmla="*/ 2147483647 h 2344"/>
              <a:gd name="T38" fmla="*/ 2147483647 w 3014"/>
              <a:gd name="T39" fmla="*/ 2147483647 h 2344"/>
              <a:gd name="T40" fmla="*/ 2147483647 w 3014"/>
              <a:gd name="T41" fmla="*/ 2147483647 h 2344"/>
              <a:gd name="T42" fmla="*/ 2147483647 w 3014"/>
              <a:gd name="T43" fmla="*/ 2147483647 h 2344"/>
              <a:gd name="T44" fmla="*/ 2147483647 w 3014"/>
              <a:gd name="T45" fmla="*/ 2147483647 h 2344"/>
              <a:gd name="T46" fmla="*/ 2147483647 w 3014"/>
              <a:gd name="T47" fmla="*/ 2147483647 h 2344"/>
              <a:gd name="T48" fmla="*/ 2147483647 w 3014"/>
              <a:gd name="T49" fmla="*/ 2147483647 h 2344"/>
              <a:gd name="T50" fmla="*/ 2147483647 w 3014"/>
              <a:gd name="T51" fmla="*/ 2147483647 h 2344"/>
              <a:gd name="T52" fmla="*/ 2147483647 w 3014"/>
              <a:gd name="T53" fmla="*/ 2147483647 h 2344"/>
              <a:gd name="T54" fmla="*/ 2147483647 w 3014"/>
              <a:gd name="T55" fmla="*/ 2147483647 h 2344"/>
              <a:gd name="T56" fmla="*/ 2147483647 w 3014"/>
              <a:gd name="T57" fmla="*/ 2147483647 h 2344"/>
              <a:gd name="T58" fmla="*/ 2147483647 w 3014"/>
              <a:gd name="T59" fmla="*/ 2147483647 h 2344"/>
              <a:gd name="T60" fmla="*/ 2147483647 w 3014"/>
              <a:gd name="T61" fmla="*/ 2147483647 h 2344"/>
              <a:gd name="T62" fmla="*/ 2147483647 w 3014"/>
              <a:gd name="T63" fmla="*/ 2147483647 h 2344"/>
              <a:gd name="T64" fmla="*/ 2147483647 w 3014"/>
              <a:gd name="T65" fmla="*/ 2147483647 h 2344"/>
              <a:gd name="T66" fmla="*/ 2147483647 w 3014"/>
              <a:gd name="T67" fmla="*/ 2147483647 h 2344"/>
              <a:gd name="T68" fmla="*/ 2147483647 w 3014"/>
              <a:gd name="T69" fmla="*/ 2147483647 h 2344"/>
              <a:gd name="T70" fmla="*/ 2147483647 w 3014"/>
              <a:gd name="T71" fmla="*/ 2147483647 h 2344"/>
              <a:gd name="T72" fmla="*/ 2147483647 w 3014"/>
              <a:gd name="T73" fmla="*/ 2147483647 h 2344"/>
              <a:gd name="T74" fmla="*/ 2147483647 w 3014"/>
              <a:gd name="T75" fmla="*/ 2147483647 h 2344"/>
              <a:gd name="T76" fmla="*/ 2147483647 w 3014"/>
              <a:gd name="T77" fmla="*/ 2147483647 h 2344"/>
              <a:gd name="T78" fmla="*/ 2147483647 w 3014"/>
              <a:gd name="T79" fmla="*/ 2147483647 h 2344"/>
              <a:gd name="T80" fmla="*/ 2147483647 w 3014"/>
              <a:gd name="T81" fmla="*/ 2147483647 h 2344"/>
              <a:gd name="T82" fmla="*/ 2147483647 w 3014"/>
              <a:gd name="T83" fmla="*/ 2147483647 h 23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014"/>
              <a:gd name="T127" fmla="*/ 0 h 2344"/>
              <a:gd name="T128" fmla="*/ 3014 w 3014"/>
              <a:gd name="T129" fmla="*/ 2344 h 234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014" h="2344">
                <a:moveTo>
                  <a:pt x="0" y="1739"/>
                </a:moveTo>
                <a:lnTo>
                  <a:pt x="24" y="630"/>
                </a:lnTo>
                <a:lnTo>
                  <a:pt x="48" y="114"/>
                </a:lnTo>
                <a:lnTo>
                  <a:pt x="72" y="0"/>
                </a:lnTo>
                <a:lnTo>
                  <a:pt x="96" y="132"/>
                </a:lnTo>
                <a:lnTo>
                  <a:pt x="120" y="402"/>
                </a:lnTo>
                <a:lnTo>
                  <a:pt x="144" y="738"/>
                </a:lnTo>
                <a:lnTo>
                  <a:pt x="168" y="1085"/>
                </a:lnTo>
                <a:lnTo>
                  <a:pt x="192" y="1409"/>
                </a:lnTo>
                <a:lnTo>
                  <a:pt x="216" y="1691"/>
                </a:lnTo>
                <a:lnTo>
                  <a:pt x="240" y="1918"/>
                </a:lnTo>
                <a:lnTo>
                  <a:pt x="264" y="2098"/>
                </a:lnTo>
                <a:lnTo>
                  <a:pt x="287" y="2218"/>
                </a:lnTo>
                <a:lnTo>
                  <a:pt x="311" y="2296"/>
                </a:lnTo>
                <a:lnTo>
                  <a:pt x="335" y="2338"/>
                </a:lnTo>
                <a:lnTo>
                  <a:pt x="359" y="2344"/>
                </a:lnTo>
                <a:lnTo>
                  <a:pt x="383" y="2332"/>
                </a:lnTo>
                <a:lnTo>
                  <a:pt x="407" y="2302"/>
                </a:lnTo>
                <a:lnTo>
                  <a:pt x="431" y="2260"/>
                </a:lnTo>
                <a:lnTo>
                  <a:pt x="455" y="2218"/>
                </a:lnTo>
                <a:lnTo>
                  <a:pt x="479" y="2182"/>
                </a:lnTo>
                <a:lnTo>
                  <a:pt x="503" y="2146"/>
                </a:lnTo>
                <a:lnTo>
                  <a:pt x="527" y="2116"/>
                </a:lnTo>
                <a:lnTo>
                  <a:pt x="551" y="2092"/>
                </a:lnTo>
                <a:lnTo>
                  <a:pt x="569" y="2080"/>
                </a:lnTo>
                <a:lnTo>
                  <a:pt x="592" y="2080"/>
                </a:lnTo>
                <a:lnTo>
                  <a:pt x="616" y="2080"/>
                </a:lnTo>
                <a:lnTo>
                  <a:pt x="640" y="2098"/>
                </a:lnTo>
                <a:lnTo>
                  <a:pt x="664" y="2116"/>
                </a:lnTo>
                <a:lnTo>
                  <a:pt x="688" y="2134"/>
                </a:lnTo>
                <a:lnTo>
                  <a:pt x="712" y="2164"/>
                </a:lnTo>
                <a:lnTo>
                  <a:pt x="736" y="2188"/>
                </a:lnTo>
                <a:lnTo>
                  <a:pt x="760" y="2218"/>
                </a:lnTo>
                <a:lnTo>
                  <a:pt x="784" y="2242"/>
                </a:lnTo>
                <a:lnTo>
                  <a:pt x="808" y="2266"/>
                </a:lnTo>
                <a:lnTo>
                  <a:pt x="832" y="2284"/>
                </a:lnTo>
                <a:lnTo>
                  <a:pt x="856" y="2302"/>
                </a:lnTo>
                <a:lnTo>
                  <a:pt x="879" y="2320"/>
                </a:lnTo>
                <a:lnTo>
                  <a:pt x="903" y="2326"/>
                </a:lnTo>
                <a:lnTo>
                  <a:pt x="927" y="2332"/>
                </a:lnTo>
                <a:lnTo>
                  <a:pt x="951" y="2332"/>
                </a:lnTo>
                <a:lnTo>
                  <a:pt x="975" y="2326"/>
                </a:lnTo>
                <a:lnTo>
                  <a:pt x="999" y="2320"/>
                </a:lnTo>
                <a:lnTo>
                  <a:pt x="1023" y="2314"/>
                </a:lnTo>
                <a:lnTo>
                  <a:pt x="1047" y="2296"/>
                </a:lnTo>
                <a:lnTo>
                  <a:pt x="1071" y="2284"/>
                </a:lnTo>
                <a:lnTo>
                  <a:pt x="1095" y="2266"/>
                </a:lnTo>
                <a:lnTo>
                  <a:pt x="1119" y="2248"/>
                </a:lnTo>
                <a:lnTo>
                  <a:pt x="1143" y="2230"/>
                </a:lnTo>
                <a:lnTo>
                  <a:pt x="1166" y="2212"/>
                </a:lnTo>
                <a:lnTo>
                  <a:pt x="1190" y="2194"/>
                </a:lnTo>
                <a:lnTo>
                  <a:pt x="1214" y="2176"/>
                </a:lnTo>
                <a:lnTo>
                  <a:pt x="1238" y="2158"/>
                </a:lnTo>
                <a:lnTo>
                  <a:pt x="1262" y="2140"/>
                </a:lnTo>
                <a:lnTo>
                  <a:pt x="1286" y="2128"/>
                </a:lnTo>
                <a:lnTo>
                  <a:pt x="1310" y="2116"/>
                </a:lnTo>
                <a:lnTo>
                  <a:pt x="1334" y="2104"/>
                </a:lnTo>
                <a:lnTo>
                  <a:pt x="1352" y="2098"/>
                </a:lnTo>
                <a:lnTo>
                  <a:pt x="1376" y="2092"/>
                </a:lnTo>
                <a:lnTo>
                  <a:pt x="1400" y="2086"/>
                </a:lnTo>
                <a:lnTo>
                  <a:pt x="1424" y="2080"/>
                </a:lnTo>
                <a:lnTo>
                  <a:pt x="1448" y="2074"/>
                </a:lnTo>
                <a:lnTo>
                  <a:pt x="1471" y="2074"/>
                </a:lnTo>
                <a:lnTo>
                  <a:pt x="1495" y="2068"/>
                </a:lnTo>
                <a:lnTo>
                  <a:pt x="1519" y="2068"/>
                </a:lnTo>
                <a:lnTo>
                  <a:pt x="1543" y="2068"/>
                </a:lnTo>
                <a:lnTo>
                  <a:pt x="1567" y="2062"/>
                </a:lnTo>
                <a:lnTo>
                  <a:pt x="1591" y="2062"/>
                </a:lnTo>
                <a:lnTo>
                  <a:pt x="1615" y="2056"/>
                </a:lnTo>
                <a:lnTo>
                  <a:pt x="1639" y="2056"/>
                </a:lnTo>
                <a:lnTo>
                  <a:pt x="1663" y="2050"/>
                </a:lnTo>
                <a:lnTo>
                  <a:pt x="1687" y="2044"/>
                </a:lnTo>
                <a:lnTo>
                  <a:pt x="1711" y="2038"/>
                </a:lnTo>
                <a:lnTo>
                  <a:pt x="1735" y="2032"/>
                </a:lnTo>
                <a:lnTo>
                  <a:pt x="1758" y="2020"/>
                </a:lnTo>
                <a:lnTo>
                  <a:pt x="1782" y="2014"/>
                </a:lnTo>
                <a:lnTo>
                  <a:pt x="1806" y="2002"/>
                </a:lnTo>
                <a:lnTo>
                  <a:pt x="1830" y="1990"/>
                </a:lnTo>
                <a:lnTo>
                  <a:pt x="1854" y="1978"/>
                </a:lnTo>
                <a:lnTo>
                  <a:pt x="1878" y="1966"/>
                </a:lnTo>
                <a:lnTo>
                  <a:pt x="1902" y="1948"/>
                </a:lnTo>
                <a:lnTo>
                  <a:pt x="1926" y="1936"/>
                </a:lnTo>
                <a:lnTo>
                  <a:pt x="1950" y="1924"/>
                </a:lnTo>
                <a:lnTo>
                  <a:pt x="1974" y="1906"/>
                </a:lnTo>
                <a:lnTo>
                  <a:pt x="1998" y="1894"/>
                </a:lnTo>
                <a:lnTo>
                  <a:pt x="2022" y="1876"/>
                </a:lnTo>
                <a:lnTo>
                  <a:pt x="2045" y="1864"/>
                </a:lnTo>
                <a:lnTo>
                  <a:pt x="2069" y="1852"/>
                </a:lnTo>
                <a:lnTo>
                  <a:pt x="2093" y="1841"/>
                </a:lnTo>
                <a:lnTo>
                  <a:pt x="2117" y="1829"/>
                </a:lnTo>
                <a:lnTo>
                  <a:pt x="2141" y="1817"/>
                </a:lnTo>
                <a:lnTo>
                  <a:pt x="2159" y="1805"/>
                </a:lnTo>
                <a:lnTo>
                  <a:pt x="2183" y="1793"/>
                </a:lnTo>
                <a:lnTo>
                  <a:pt x="2207" y="1787"/>
                </a:lnTo>
                <a:lnTo>
                  <a:pt x="2231" y="1781"/>
                </a:lnTo>
                <a:lnTo>
                  <a:pt x="2255" y="1769"/>
                </a:lnTo>
                <a:lnTo>
                  <a:pt x="2279" y="1763"/>
                </a:lnTo>
                <a:lnTo>
                  <a:pt x="2303" y="1757"/>
                </a:lnTo>
                <a:lnTo>
                  <a:pt x="2326" y="1757"/>
                </a:lnTo>
                <a:lnTo>
                  <a:pt x="2350" y="1751"/>
                </a:lnTo>
                <a:lnTo>
                  <a:pt x="2374" y="1751"/>
                </a:lnTo>
                <a:lnTo>
                  <a:pt x="2398" y="1745"/>
                </a:lnTo>
                <a:lnTo>
                  <a:pt x="2422" y="1745"/>
                </a:lnTo>
                <a:lnTo>
                  <a:pt x="2446" y="1745"/>
                </a:lnTo>
                <a:lnTo>
                  <a:pt x="2470" y="1745"/>
                </a:lnTo>
                <a:lnTo>
                  <a:pt x="2494" y="1745"/>
                </a:lnTo>
                <a:lnTo>
                  <a:pt x="2518" y="1745"/>
                </a:lnTo>
                <a:lnTo>
                  <a:pt x="2542" y="1751"/>
                </a:lnTo>
                <a:lnTo>
                  <a:pt x="2566" y="1751"/>
                </a:lnTo>
                <a:lnTo>
                  <a:pt x="2590" y="1757"/>
                </a:lnTo>
                <a:lnTo>
                  <a:pt x="2614" y="1757"/>
                </a:lnTo>
                <a:lnTo>
                  <a:pt x="2637" y="1763"/>
                </a:lnTo>
                <a:lnTo>
                  <a:pt x="2661" y="1769"/>
                </a:lnTo>
                <a:lnTo>
                  <a:pt x="2685" y="1775"/>
                </a:lnTo>
                <a:lnTo>
                  <a:pt x="2709" y="1781"/>
                </a:lnTo>
                <a:lnTo>
                  <a:pt x="2733" y="1787"/>
                </a:lnTo>
                <a:lnTo>
                  <a:pt x="2757" y="1793"/>
                </a:lnTo>
                <a:lnTo>
                  <a:pt x="2781" y="1799"/>
                </a:lnTo>
                <a:lnTo>
                  <a:pt x="2805" y="1805"/>
                </a:lnTo>
                <a:lnTo>
                  <a:pt x="2829" y="1811"/>
                </a:lnTo>
                <a:lnTo>
                  <a:pt x="2853" y="1817"/>
                </a:lnTo>
                <a:lnTo>
                  <a:pt x="2877" y="1823"/>
                </a:lnTo>
                <a:lnTo>
                  <a:pt x="2901" y="1829"/>
                </a:lnTo>
                <a:lnTo>
                  <a:pt x="2924" y="1829"/>
                </a:lnTo>
                <a:lnTo>
                  <a:pt x="2942" y="1835"/>
                </a:lnTo>
                <a:lnTo>
                  <a:pt x="2966" y="1835"/>
                </a:lnTo>
                <a:lnTo>
                  <a:pt x="2990" y="1835"/>
                </a:lnTo>
                <a:lnTo>
                  <a:pt x="3014" y="182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89"/>
          <p:cNvSpPr>
            <a:spLocks/>
          </p:cNvSpPr>
          <p:nvPr/>
        </p:nvSpPr>
        <p:spPr bwMode="auto">
          <a:xfrm>
            <a:off x="7397750" y="3292475"/>
            <a:ext cx="2382837" cy="2894013"/>
          </a:xfrm>
          <a:custGeom>
            <a:avLst/>
            <a:gdLst>
              <a:gd name="T0" fmla="*/ 2147483647 w 1501"/>
              <a:gd name="T1" fmla="*/ 2147483647 h 1823"/>
              <a:gd name="T2" fmla="*/ 2147483647 w 1501"/>
              <a:gd name="T3" fmla="*/ 2147483647 h 1823"/>
              <a:gd name="T4" fmla="*/ 2147483647 w 1501"/>
              <a:gd name="T5" fmla="*/ 2147483647 h 1823"/>
              <a:gd name="T6" fmla="*/ 2147483647 w 1501"/>
              <a:gd name="T7" fmla="*/ 2147483647 h 1823"/>
              <a:gd name="T8" fmla="*/ 2147483647 w 1501"/>
              <a:gd name="T9" fmla="*/ 2147483647 h 1823"/>
              <a:gd name="T10" fmla="*/ 2147483647 w 1501"/>
              <a:gd name="T11" fmla="*/ 2147483647 h 1823"/>
              <a:gd name="T12" fmla="*/ 2147483647 w 1501"/>
              <a:gd name="T13" fmla="*/ 2147483647 h 1823"/>
              <a:gd name="T14" fmla="*/ 2147483647 w 1501"/>
              <a:gd name="T15" fmla="*/ 2147483647 h 1823"/>
              <a:gd name="T16" fmla="*/ 2147483647 w 1501"/>
              <a:gd name="T17" fmla="*/ 2147483647 h 1823"/>
              <a:gd name="T18" fmla="*/ 2147483647 w 1501"/>
              <a:gd name="T19" fmla="*/ 2147483647 h 1823"/>
              <a:gd name="T20" fmla="*/ 2147483647 w 1501"/>
              <a:gd name="T21" fmla="*/ 2147483647 h 1823"/>
              <a:gd name="T22" fmla="*/ 2147483647 w 1501"/>
              <a:gd name="T23" fmla="*/ 2147483647 h 1823"/>
              <a:gd name="T24" fmla="*/ 2147483647 w 1501"/>
              <a:gd name="T25" fmla="*/ 2147483647 h 1823"/>
              <a:gd name="T26" fmla="*/ 2147483647 w 1501"/>
              <a:gd name="T27" fmla="*/ 2147483647 h 1823"/>
              <a:gd name="T28" fmla="*/ 2147483647 w 1501"/>
              <a:gd name="T29" fmla="*/ 2147483647 h 1823"/>
              <a:gd name="T30" fmla="*/ 2147483647 w 1501"/>
              <a:gd name="T31" fmla="*/ 2147483647 h 1823"/>
              <a:gd name="T32" fmla="*/ 2147483647 w 1501"/>
              <a:gd name="T33" fmla="*/ 2147483647 h 1823"/>
              <a:gd name="T34" fmla="*/ 2147483647 w 1501"/>
              <a:gd name="T35" fmla="*/ 2147483647 h 1823"/>
              <a:gd name="T36" fmla="*/ 2147483647 w 1501"/>
              <a:gd name="T37" fmla="*/ 2147483647 h 1823"/>
              <a:gd name="T38" fmla="*/ 2147483647 w 1501"/>
              <a:gd name="T39" fmla="*/ 2147483647 h 1823"/>
              <a:gd name="T40" fmla="*/ 2147483647 w 1501"/>
              <a:gd name="T41" fmla="*/ 2147483647 h 1823"/>
              <a:gd name="T42" fmla="*/ 2147483647 w 1501"/>
              <a:gd name="T43" fmla="*/ 2147483647 h 1823"/>
              <a:gd name="T44" fmla="*/ 2147483647 w 1501"/>
              <a:gd name="T45" fmla="*/ 2147483647 h 1823"/>
              <a:gd name="T46" fmla="*/ 2147483647 w 1501"/>
              <a:gd name="T47" fmla="*/ 2147483647 h 1823"/>
              <a:gd name="T48" fmla="*/ 2147483647 w 1501"/>
              <a:gd name="T49" fmla="*/ 2147483647 h 1823"/>
              <a:gd name="T50" fmla="*/ 2147483647 w 1501"/>
              <a:gd name="T51" fmla="*/ 2147483647 h 1823"/>
              <a:gd name="T52" fmla="*/ 2147483647 w 1501"/>
              <a:gd name="T53" fmla="*/ 2147483647 h 1823"/>
              <a:gd name="T54" fmla="*/ 2147483647 w 1501"/>
              <a:gd name="T55" fmla="*/ 2147483647 h 1823"/>
              <a:gd name="T56" fmla="*/ 2147483647 w 1501"/>
              <a:gd name="T57" fmla="*/ 2147483647 h 1823"/>
              <a:gd name="T58" fmla="*/ 2147483647 w 1501"/>
              <a:gd name="T59" fmla="*/ 2147483647 h 1823"/>
              <a:gd name="T60" fmla="*/ 2147483647 w 1501"/>
              <a:gd name="T61" fmla="*/ 2147483647 h 1823"/>
              <a:gd name="T62" fmla="*/ 2147483647 w 1501"/>
              <a:gd name="T63" fmla="*/ 0 h 182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501"/>
              <a:gd name="T97" fmla="*/ 0 h 1823"/>
              <a:gd name="T98" fmla="*/ 1501 w 1501"/>
              <a:gd name="T99" fmla="*/ 1823 h 182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501" h="1823">
                <a:moveTo>
                  <a:pt x="0" y="906"/>
                </a:moveTo>
                <a:lnTo>
                  <a:pt x="24" y="900"/>
                </a:lnTo>
                <a:lnTo>
                  <a:pt x="48" y="894"/>
                </a:lnTo>
                <a:lnTo>
                  <a:pt x="72" y="888"/>
                </a:lnTo>
                <a:lnTo>
                  <a:pt x="96" y="870"/>
                </a:lnTo>
                <a:lnTo>
                  <a:pt x="120" y="858"/>
                </a:lnTo>
                <a:lnTo>
                  <a:pt x="144" y="840"/>
                </a:lnTo>
                <a:lnTo>
                  <a:pt x="168" y="816"/>
                </a:lnTo>
                <a:lnTo>
                  <a:pt x="191" y="792"/>
                </a:lnTo>
                <a:lnTo>
                  <a:pt x="215" y="762"/>
                </a:lnTo>
                <a:lnTo>
                  <a:pt x="239" y="732"/>
                </a:lnTo>
                <a:lnTo>
                  <a:pt x="263" y="696"/>
                </a:lnTo>
                <a:lnTo>
                  <a:pt x="287" y="666"/>
                </a:lnTo>
                <a:lnTo>
                  <a:pt x="311" y="624"/>
                </a:lnTo>
                <a:lnTo>
                  <a:pt x="335" y="588"/>
                </a:lnTo>
                <a:lnTo>
                  <a:pt x="359" y="552"/>
                </a:lnTo>
                <a:lnTo>
                  <a:pt x="383" y="510"/>
                </a:lnTo>
                <a:lnTo>
                  <a:pt x="407" y="474"/>
                </a:lnTo>
                <a:lnTo>
                  <a:pt x="431" y="438"/>
                </a:lnTo>
                <a:lnTo>
                  <a:pt x="455" y="408"/>
                </a:lnTo>
                <a:lnTo>
                  <a:pt x="478" y="378"/>
                </a:lnTo>
                <a:lnTo>
                  <a:pt x="502" y="348"/>
                </a:lnTo>
                <a:lnTo>
                  <a:pt x="526" y="330"/>
                </a:lnTo>
                <a:lnTo>
                  <a:pt x="550" y="312"/>
                </a:lnTo>
                <a:lnTo>
                  <a:pt x="574" y="300"/>
                </a:lnTo>
                <a:lnTo>
                  <a:pt x="598" y="294"/>
                </a:lnTo>
                <a:lnTo>
                  <a:pt x="622" y="294"/>
                </a:lnTo>
                <a:lnTo>
                  <a:pt x="646" y="300"/>
                </a:lnTo>
                <a:lnTo>
                  <a:pt x="670" y="312"/>
                </a:lnTo>
                <a:lnTo>
                  <a:pt x="694" y="330"/>
                </a:lnTo>
                <a:lnTo>
                  <a:pt x="712" y="348"/>
                </a:lnTo>
                <a:lnTo>
                  <a:pt x="736" y="372"/>
                </a:lnTo>
                <a:lnTo>
                  <a:pt x="760" y="396"/>
                </a:lnTo>
                <a:lnTo>
                  <a:pt x="783" y="426"/>
                </a:lnTo>
                <a:lnTo>
                  <a:pt x="807" y="450"/>
                </a:lnTo>
                <a:lnTo>
                  <a:pt x="831" y="468"/>
                </a:lnTo>
                <a:lnTo>
                  <a:pt x="855" y="486"/>
                </a:lnTo>
                <a:lnTo>
                  <a:pt x="879" y="498"/>
                </a:lnTo>
                <a:lnTo>
                  <a:pt x="903" y="498"/>
                </a:lnTo>
                <a:lnTo>
                  <a:pt x="927" y="492"/>
                </a:lnTo>
                <a:lnTo>
                  <a:pt x="951" y="468"/>
                </a:lnTo>
                <a:lnTo>
                  <a:pt x="975" y="438"/>
                </a:lnTo>
                <a:lnTo>
                  <a:pt x="999" y="396"/>
                </a:lnTo>
                <a:lnTo>
                  <a:pt x="1023" y="348"/>
                </a:lnTo>
                <a:lnTo>
                  <a:pt x="1047" y="288"/>
                </a:lnTo>
                <a:lnTo>
                  <a:pt x="1070" y="222"/>
                </a:lnTo>
                <a:lnTo>
                  <a:pt x="1094" y="156"/>
                </a:lnTo>
                <a:lnTo>
                  <a:pt x="1118" y="96"/>
                </a:lnTo>
                <a:lnTo>
                  <a:pt x="1142" y="48"/>
                </a:lnTo>
                <a:lnTo>
                  <a:pt x="1166" y="18"/>
                </a:lnTo>
                <a:lnTo>
                  <a:pt x="1190" y="18"/>
                </a:lnTo>
                <a:lnTo>
                  <a:pt x="1214" y="48"/>
                </a:lnTo>
                <a:lnTo>
                  <a:pt x="1238" y="126"/>
                </a:lnTo>
                <a:lnTo>
                  <a:pt x="1262" y="246"/>
                </a:lnTo>
                <a:lnTo>
                  <a:pt x="1286" y="426"/>
                </a:lnTo>
                <a:lnTo>
                  <a:pt x="1310" y="654"/>
                </a:lnTo>
                <a:lnTo>
                  <a:pt x="1334" y="929"/>
                </a:lnTo>
                <a:lnTo>
                  <a:pt x="1357" y="1223"/>
                </a:lnTo>
                <a:lnTo>
                  <a:pt x="1381" y="1505"/>
                </a:lnTo>
                <a:lnTo>
                  <a:pt x="1405" y="1733"/>
                </a:lnTo>
                <a:lnTo>
                  <a:pt x="1429" y="1823"/>
                </a:lnTo>
                <a:lnTo>
                  <a:pt x="1453" y="1667"/>
                </a:lnTo>
                <a:lnTo>
                  <a:pt x="1477" y="1127"/>
                </a:lnTo>
                <a:lnTo>
                  <a:pt x="1501" y="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Text Box 91"/>
          <p:cNvSpPr txBox="1">
            <a:spLocks noChangeArrowheads="1"/>
          </p:cNvSpPr>
          <p:nvPr/>
        </p:nvSpPr>
        <p:spPr bwMode="auto">
          <a:xfrm>
            <a:off x="2903537" y="2343150"/>
            <a:ext cx="31543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3333FF"/>
                </a:solidFill>
                <a:cs typeface="Arial" charset="0"/>
              </a:rPr>
              <a:t>Degree 15 polynomial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r>
              <a:rPr lang="en-US" dirty="0"/>
              <a:t>: Why Limiting Capacity Can Help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6104" y="1219200"/>
            <a:ext cx="7911192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6898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5" grpId="0" animBg="1"/>
      <p:bldP spid="22616" grpId="0" animBg="1"/>
      <p:bldP spid="226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4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16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16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</a:t>
            </a:r>
          </a:p>
          <a:p>
            <a:r>
              <a:rPr lang="en-US" sz="2200" dirty="0">
                <a:ea typeface="ＭＳ Ｐゴシック" pitchFamily="34" charset="-128"/>
                <a:sym typeface="Symbol" pitchFamily="18" charset="2"/>
              </a:rPr>
              <a:t>Approximate Reinforcement Learning (= to handle large state spaces)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Approximate Q-Learning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Policy Search  </a:t>
            </a:r>
          </a:p>
          <a:p>
            <a:pPr lvl="1"/>
            <a:endParaRPr lang="en-US" sz="18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1197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Search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590675"/>
            <a:ext cx="5762625" cy="4581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1067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6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Problem: often the feature-based policies that work well (win games, maximize utilities) aren’t the ones that approximate V / Q best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E.g. your value functions from project 2 were probably horrible estimates of future rewards, but they still produced good decisions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Q-learning’s priority: get Q-values close (modeling)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Action selection priority: get ordering of Q-values right (prediction)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We’ll see this distinction between modeling and prediction again later in the course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Solution: learn policies that maximize rewards, not the values that predict them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Policy search: start with an ok solution (e.g. Q-learning) then fine-tune by hill climbing on feature weights</a:t>
            </a:r>
          </a:p>
        </p:txBody>
      </p:sp>
    </p:spTree>
    <p:extLst>
      <p:ext uri="{BB962C8B-B14F-4D97-AF65-F5344CB8AC3E}">
        <p14:creationId xmlns:p14="http://schemas.microsoft.com/office/powerpoint/2010/main" val="54531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Search</a:t>
            </a:r>
          </a:p>
        </p:txBody>
      </p:sp>
      <p:sp>
        <p:nvSpPr>
          <p:cNvPr id="180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Simplest policy search:</a:t>
            </a:r>
          </a:p>
          <a:p>
            <a:pPr lvl="1"/>
            <a:r>
              <a:rPr lang="en-US" sz="2400" dirty="0"/>
              <a:t>Start with an initial linear value function or Q-function</a:t>
            </a:r>
          </a:p>
          <a:p>
            <a:pPr lvl="1"/>
            <a:r>
              <a:rPr lang="en-US" sz="2400" dirty="0"/>
              <a:t>Nudge each feature weight up and down and see if your policy is better than before</a:t>
            </a:r>
          </a:p>
          <a:p>
            <a:pPr lvl="1"/>
            <a:endParaRPr lang="en-US" sz="2400" dirty="0"/>
          </a:p>
          <a:p>
            <a:r>
              <a:rPr lang="en-US" sz="2800" dirty="0"/>
              <a:t>Problems:</a:t>
            </a:r>
          </a:p>
          <a:p>
            <a:pPr lvl="1"/>
            <a:r>
              <a:rPr lang="en-US" sz="2400" dirty="0"/>
              <a:t>How do we tell the policy got better?</a:t>
            </a:r>
          </a:p>
          <a:p>
            <a:pPr lvl="1"/>
            <a:r>
              <a:rPr lang="en-US" sz="2400" dirty="0"/>
              <a:t>Need to run many sample episodes!</a:t>
            </a:r>
          </a:p>
          <a:p>
            <a:pPr lvl="1"/>
            <a:r>
              <a:rPr lang="en-US" sz="2400" dirty="0"/>
              <a:t>If there are a lot of features, this can be impractical</a:t>
            </a:r>
          </a:p>
          <a:p>
            <a:pPr lvl="1"/>
            <a:endParaRPr lang="en-US" sz="2400" dirty="0"/>
          </a:p>
          <a:p>
            <a:r>
              <a:rPr lang="en-US" sz="2800" dirty="0"/>
              <a:t>Better methods exploit </a:t>
            </a:r>
            <a:r>
              <a:rPr lang="en-US" sz="2800" dirty="0" err="1"/>
              <a:t>lookahead</a:t>
            </a:r>
            <a:r>
              <a:rPr lang="en-US" sz="2800" dirty="0"/>
              <a:t> structure, sample wisely, change multiple parameters…</a:t>
            </a:r>
          </a:p>
        </p:txBody>
      </p:sp>
    </p:spTree>
    <p:extLst>
      <p:ext uri="{BB962C8B-B14F-4D97-AF65-F5344CB8AC3E}">
        <p14:creationId xmlns:p14="http://schemas.microsoft.com/office/powerpoint/2010/main" val="64008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RL: Helicopter Flight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6394" y="64886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[Andrew Ng]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2585" y="6488668"/>
            <a:ext cx="213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HELICOPTER]</a:t>
            </a:r>
          </a:p>
        </p:txBody>
      </p:sp>
      <p:pic>
        <p:nvPicPr>
          <p:cNvPr id="2" name="HELICOPTER    ihover    new encoding">
            <a:hlinkClick r:id="" action="ppaction://media"/>
            <a:extLst>
              <a:ext uri="{FF2B5EF4-FFF2-40B4-BE49-F238E27FC236}">
                <a16:creationId xmlns:a16="http://schemas.microsoft.com/office/drawing/2014/main" id="{C8EF495E-46B7-5B43-B506-3C9B18426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1125560"/>
            <a:ext cx="9525000" cy="5357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RL: Learning Locomotion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16302" y="648866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[Video: GAE]</a:t>
            </a:r>
          </a:p>
        </p:txBody>
      </p:sp>
      <p:pic>
        <p:nvPicPr>
          <p:cNvPr id="2" name="GAE-demo-short">
            <a:hlinkClick r:id="" action="ppaction://media"/>
            <a:extLst>
              <a:ext uri="{FF2B5EF4-FFF2-40B4-BE49-F238E27FC236}">
                <a16:creationId xmlns:a16="http://schemas.microsoft.com/office/drawing/2014/main" id="{9CE0ACA2-162C-A047-9A06-6B36AE6283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3200" y="1219200"/>
            <a:ext cx="6705600" cy="5008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AFDFAA-BB2D-6A44-8241-8077CB6201C8}"/>
              </a:ext>
            </a:extLst>
          </p:cNvPr>
          <p:cNvSpPr txBox="1"/>
          <p:nvPr/>
        </p:nvSpPr>
        <p:spPr>
          <a:xfrm>
            <a:off x="0" y="6553200"/>
            <a:ext cx="4667900" cy="338522"/>
          </a:xfrm>
          <a:prstGeom prst="rect">
            <a:avLst/>
          </a:prstGeom>
          <a:noFill/>
        </p:spPr>
        <p:txBody>
          <a:bodyPr wrap="none" lIns="91408" tIns="45704" rIns="91408" bIns="45704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[Schulman, Moritz, Levine, Jordan, Abbeel, ICLR 2016]</a:t>
            </a:r>
          </a:p>
        </p:txBody>
      </p:sp>
    </p:spTree>
    <p:extLst>
      <p:ext uri="{BB962C8B-B14F-4D97-AF65-F5344CB8AC3E}">
        <p14:creationId xmlns:p14="http://schemas.microsoft.com/office/powerpoint/2010/main" val="7172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524027"/>
            <a:ext cx="5702300" cy="4252356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CS188 Part I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6172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We’re done with Part I: Search and Planning!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We’ve seen how AI methods can solve problems in: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Search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 Satisfaction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Markov Decision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Reinforcement Learning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Next up: Part II: Uncertainty and Learning!</a:t>
            </a:r>
          </a:p>
        </p:txBody>
      </p:sp>
    </p:spTree>
    <p:extLst>
      <p:ext uri="{BB962C8B-B14F-4D97-AF65-F5344CB8AC3E}">
        <p14:creationId xmlns:p14="http://schemas.microsoft.com/office/powerpoint/2010/main" val="371145623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Model-Free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dirty="0"/>
              <a:t>Model-free (temporal difference) learning</a:t>
            </a:r>
          </a:p>
          <a:p>
            <a:pPr lvl="1"/>
            <a:r>
              <a:rPr lang="en-US" dirty="0"/>
              <a:t>Experience world through episodes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 estimates each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Over time, updates will mimic Bellman updates</a:t>
            </a:r>
          </a:p>
          <a:p>
            <a:pPr lvl="2"/>
            <a:endParaRPr lang="en-US" sz="2000" dirty="0"/>
          </a:p>
          <a:p>
            <a:endParaRPr lang="en-US" sz="3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185" name="Picture 2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3975" y="3768736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6" name="Picture 2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982228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90" name="Text Box 19"/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46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7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48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52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58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59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</a:p>
          </p:txBody>
        </p:sp>
        <p:sp>
          <p:nvSpPr>
            <p:cNvPr id="61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657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Q-Learning: 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181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86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97536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772400" y="6488112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cliff grid (L11D2)]</a:t>
            </a:r>
          </a:p>
        </p:txBody>
      </p:sp>
    </p:spTree>
    <p:extLst>
      <p:ext uri="{BB962C8B-B14F-4D97-AF65-F5344CB8AC3E}">
        <p14:creationId xmlns:p14="http://schemas.microsoft.com/office/powerpoint/2010/main" val="35351591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50945</TotalTime>
  <Words>2566</Words>
  <Application>Microsoft Macintosh PowerPoint</Application>
  <PresentationFormat>Widescreen</PresentationFormat>
  <Paragraphs>398</Paragraphs>
  <Slides>47</Slides>
  <Notes>11</Notes>
  <HiddenSlides>2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Courier New</vt:lpstr>
      <vt:lpstr>Helvetica</vt:lpstr>
      <vt:lpstr>Palatino</vt:lpstr>
      <vt:lpstr>Wingdings</vt:lpstr>
      <vt:lpstr>188_anca</vt:lpstr>
      <vt:lpstr>dan-berkeley-nlp-v1</vt:lpstr>
      <vt:lpstr>CS 188: Artificial Intelligence </vt:lpstr>
      <vt:lpstr>Reinforcement Learning</vt:lpstr>
      <vt:lpstr>The Story So Far: MDPs and RL</vt:lpstr>
      <vt:lpstr>Reinforcement Learning -- Overview</vt:lpstr>
      <vt:lpstr>Model-Free Learning</vt:lpstr>
      <vt:lpstr>Q-Learning</vt:lpstr>
      <vt:lpstr>Video of Demo Q-Learning -- Gridworld</vt:lpstr>
      <vt:lpstr>Video of Demo Q-Learning -- Crawler</vt:lpstr>
      <vt:lpstr>Q-Learning Properties</vt:lpstr>
      <vt:lpstr>Video of Demo Q-learning – Manual Exploration – Bridge Grid </vt:lpstr>
      <vt:lpstr>Reinforcement Learning -- Overview</vt:lpstr>
      <vt:lpstr>Active Reinforcement Learning</vt:lpstr>
      <vt:lpstr>Active Reinforcement Learning</vt:lpstr>
      <vt:lpstr>Exploration vs. Exploitation</vt:lpstr>
      <vt:lpstr>How to Explore?</vt:lpstr>
      <vt:lpstr>Video of Demo Q-learning – Epsilon-Greedy – Crawler </vt:lpstr>
      <vt:lpstr>Exploration Functions</vt:lpstr>
      <vt:lpstr>Video of Demo Q-learning – Exploration Function – Crawler </vt:lpstr>
      <vt:lpstr>Regret</vt:lpstr>
      <vt:lpstr>Reinforcement Learning -- Overview</vt:lpstr>
      <vt:lpstr>Reinforcement Learning -- Overview</vt:lpstr>
      <vt:lpstr>Reinforcement Learning -- Overview</vt:lpstr>
      <vt:lpstr>Approximate Q-Learning</vt:lpstr>
      <vt:lpstr>Approximate Q-Learning</vt:lpstr>
      <vt:lpstr>Generalizing Across States</vt:lpstr>
      <vt:lpstr>Example: Pacman</vt:lpstr>
      <vt:lpstr>Video of Demo Q-Learning Pacman – Tiny – Watch All</vt:lpstr>
      <vt:lpstr>Video of Demo Q-Learning Pacman – Tiny – Silent Train</vt:lpstr>
      <vt:lpstr>Video of Demo Q-Learning Pacman – Tricky – Watch All</vt:lpstr>
      <vt:lpstr>Feature-Based Representations</vt:lpstr>
      <vt:lpstr>Linear Value Functions</vt:lpstr>
      <vt:lpstr>Approximate Q-Learning</vt:lpstr>
      <vt:lpstr>Example: Q-Pacman</vt:lpstr>
      <vt:lpstr>Video of Demo Approximate Q-Learning -- Pacman</vt:lpstr>
      <vt:lpstr>DeepMind Atari (©Two Minute Lectures) approximate Q-learning with neural nets</vt:lpstr>
      <vt:lpstr>Q-Learning and Least Squares</vt:lpstr>
      <vt:lpstr>Linear Approximation: Regression</vt:lpstr>
      <vt:lpstr>Optimization: Least Squares</vt:lpstr>
      <vt:lpstr>Minimizing Error</vt:lpstr>
      <vt:lpstr>Overfitting: Why Limiting Capacity Can Help</vt:lpstr>
      <vt:lpstr>Reinforcement Learning -- Overview</vt:lpstr>
      <vt:lpstr>Policy Search</vt:lpstr>
      <vt:lpstr>Policy Search</vt:lpstr>
      <vt:lpstr>Policy Search</vt:lpstr>
      <vt:lpstr>RL: Helicopter Flight</vt:lpstr>
      <vt:lpstr>RL: Learning Locomotion</vt:lpstr>
      <vt:lpstr>Conclusion of CS188 Part 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3031</cp:revision>
  <cp:lastPrinted>2014-02-25T20:18:13Z</cp:lastPrinted>
  <dcterms:created xsi:type="dcterms:W3CDTF">2004-08-27T04:16:05Z</dcterms:created>
  <dcterms:modified xsi:type="dcterms:W3CDTF">2021-09-30T05:33:37Z</dcterms:modified>
</cp:coreProperties>
</file>